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301" r:id="rId2"/>
    <p:sldId id="302" r:id="rId3"/>
    <p:sldId id="326" r:id="rId4"/>
    <p:sldId id="327" r:id="rId5"/>
    <p:sldId id="328" r:id="rId6"/>
    <p:sldId id="329" r:id="rId7"/>
    <p:sldId id="330" r:id="rId8"/>
    <p:sldId id="331" r:id="rId9"/>
    <p:sldId id="333" r:id="rId10"/>
    <p:sldId id="325" r:id="rId11"/>
    <p:sldId id="336" r:id="rId12"/>
    <p:sldId id="337" r:id="rId13"/>
    <p:sldId id="338" r:id="rId14"/>
    <p:sldId id="339" r:id="rId15"/>
    <p:sldId id="340" r:id="rId16"/>
  </p:sldIdLst>
  <p:sldSz cx="9144000" cy="6858000" type="screen4x3"/>
  <p:notesSz cx="6858000" cy="9945688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996633"/>
    <a:srgbClr val="000000"/>
    <a:srgbClr val="993300"/>
    <a:srgbClr val="FFCC99"/>
    <a:srgbClr val="FFCC00"/>
    <a:srgbClr val="113B25"/>
    <a:srgbClr val="CC66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44" autoAdjust="0"/>
    <p:restoredTop sz="90965" autoAdjust="0"/>
  </p:normalViewPr>
  <p:slideViewPr>
    <p:cSldViewPr>
      <p:cViewPr>
        <p:scale>
          <a:sx n="84" d="100"/>
          <a:sy n="84" d="100"/>
        </p:scale>
        <p:origin x="-12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r>
              <a:rPr lang="ru-RU"/>
              <a:t>user</a:t>
            </a:r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r>
              <a:rPr lang="ru-RU"/>
              <a:t>Место заголовка</a:t>
            </a:r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fld id="{72CE235E-B5E5-483A-AE1E-35443D18DE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285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202"/>
            <a:ext cx="502920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40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</a:defRPr>
            </a:lvl1pPr>
          </a:lstStyle>
          <a:p>
            <a:fld id="{241E248A-A966-4880-ABA5-3CDA4A6570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31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E248A-A966-4880-ABA5-3CDA4A65700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3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DD2CFAAF-2C3F-4C0C-8FE7-F9C9571DC534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DDD3AEDF-BCEB-428E-A5BE-6D3BDA060D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575C-54E4-4562-994D-8690C3D31BF3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42C5D-943E-4615-814E-8FCA5608A9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41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B84FF6-9D74-480B-B099-015DE6D4881F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92836-A0A9-40B4-913F-CE276FCCCE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6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97B3CD-F7BE-44AD-8F41-B5B508F9DC70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E0D655-3960-441C-A13F-E3D3746774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6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F9EB3F-0C2C-4301-AD69-DB2393A45FD8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54D63-0A3E-4A0D-B8F9-10FFF1FBB2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97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D8FCCA-BF75-47CE-B524-DBE92071B59A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E2B53-8A96-42E0-BCBA-0CBFA27127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1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F7FCCC-0567-48AA-95BD-B41716D78F1C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71082-5BE2-4B87-93B3-BCD5E06296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8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3945BA-83A0-460E-99E1-BE18AD08765F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D2D6E-FF68-45AC-9243-EC9CE7599D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CB432-71D7-45AA-A13E-4421D893BF42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C5EA6-CF07-4131-8FDA-59191C02C9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1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3F79F9-2FAE-4D9C-9DD0-AF39911AC77B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3C7C8-C5A6-4BE8-AB82-E637FDF6EE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53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A2A345-FB4D-4406-95C4-A16F512B5D5F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2F442-382A-41DC-A1EA-48C0BD2019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62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2E682-117C-4EA7-9DB9-FE0F8CB87FA1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42BDF-E164-4251-8DAA-0561E8418B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83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4F4FC122-BB22-4AA7-86ED-C352088AA426}" type="datetime1">
              <a:rPr lang="ru-RU"/>
              <a:pPr/>
              <a:t>25.09.2019</a:t>
            </a:fld>
            <a:endParaRPr lang="ru-RU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31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7E3FC228-6193-4C26-9042-49CFFA53EE0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286124"/>
            <a:ext cx="7772400" cy="1000132"/>
          </a:xfrm>
          <a:ln w="76200"/>
          <a:scene3d>
            <a:camera prst="orthographicFront"/>
            <a:lightRig rig="threePt" dir="t">
              <a:rot lat="0" lon="0" rev="19200000"/>
            </a:lightRig>
          </a:scene3d>
          <a:sp3d extrusionH="2851150">
            <a:extrusionClr>
              <a:schemeClr val="tx2">
                <a:lumMod val="75000"/>
                <a:lumOff val="25000"/>
              </a:schemeClr>
            </a:extrusionClr>
          </a:sp3d>
        </p:spPr>
        <p:txBody>
          <a:bodyPr>
            <a:scene3d>
              <a:camera prst="orthographicFront"/>
              <a:lightRig rig="balanced" dir="t">
                <a:rot lat="0" lon="0" rev="19200000"/>
              </a:lightRig>
            </a:scene3d>
            <a:sp3d extrusionH="793750" prstMaterial="metal">
              <a:bevelT w="38100" h="25400"/>
              <a:bevelB w="50800" h="38100" prst="riblet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/>
              <a:t>Организация внеурочной деятельности как обязательное условие реализации федеральных государственных образовательных стандартов основного общего образования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57620" y="500063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+mn-lt"/>
              </a:rPr>
              <a:t>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2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80020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Основные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принципы организации внеурочной деятельности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: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  <a:cs typeface="Times New Roman"/>
              </a:rPr>
              <a:t>учѐт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возрастных особенностей;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сочетание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индивидуальных и коллективных форм работы;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связь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теории с практикой;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доступность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 наглядность;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включение </a:t>
            </a:r>
            <a:r>
              <a:rPr lang="ru-RU" dirty="0">
                <a:latin typeface="Times New Roman"/>
                <a:ea typeface="Times New Roman"/>
              </a:rPr>
              <a:t>в активную жизненную </a:t>
            </a:r>
            <a:r>
              <a:rPr lang="ru-RU" dirty="0" smtClean="0">
                <a:latin typeface="Times New Roman"/>
                <a:ea typeface="Times New Roman"/>
              </a:rPr>
              <a:t>позицию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7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Условия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организации внеурочной деятельности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Научно-методическое обеспечение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(методический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совет,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ШМО и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т.д.) 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Материально-техническое обеспечение (оснащенность учебных кабинетов, спортзала, досугового центра и т.д.)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Информационное обеспечение (наличие современного мультимедийного оборудования и выхода в сеть Интернет)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r>
              <a:rPr lang="ru-RU" sz="2400" dirty="0">
                <a:latin typeface="Times New Roman"/>
                <a:ea typeface="Times New Roman"/>
              </a:rPr>
              <a:t>Внешние связи и партнерство (сотрудничество с УДО, учреждениями культуры и спорта, родителями)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7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39"/>
            <a:ext cx="7772400" cy="648073"/>
          </a:xfrm>
        </p:spPr>
        <p:txBody>
          <a:bodyPr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Модели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внеурочной деятельности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76664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800" b="1" dirty="0">
                <a:latin typeface="Times New Roman"/>
                <a:ea typeface="Times New Roman"/>
              </a:rPr>
              <a:t>Модель дополнительного образования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Опирается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на преимущественное использование </a:t>
            </a: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потенциала 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внутришкольного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 дополнительного образования и на сотрудничество с учреждениями дополнительного образования детей.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1800" b="1" dirty="0">
                <a:latin typeface="Times New Roman"/>
                <a:ea typeface="Times New Roman"/>
              </a:rPr>
              <a:t>Модель школы полного дня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Основой модели является реализация внеурочной деятельности преимущественно воспитателями групп продлённого дня.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1800" b="1" dirty="0">
                <a:latin typeface="Times New Roman"/>
                <a:ea typeface="Times New Roman"/>
              </a:rPr>
              <a:t>Организационная модель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В реализации принимают участие все имеющиеся педагогические работники данного учреждения (учителя, педагог – организатор, социальный педагог, педагог-психолог, учитель-логопед и др.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1800" b="1" dirty="0" err="1">
                <a:latin typeface="Times New Roman"/>
                <a:ea typeface="Times New Roman"/>
              </a:rPr>
              <a:t>Инновационно</a:t>
            </a:r>
            <a:r>
              <a:rPr lang="ru-RU" sz="1800" b="1" dirty="0">
                <a:latin typeface="Times New Roman"/>
                <a:ea typeface="Times New Roman"/>
              </a:rPr>
              <a:t>-образовательная модель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Предполагает тесное взаимодействие образовательного учреждения с учреждениями дополнительного профессионального педагогического образования, учреждениями высшего профессионального педагогического образования, научными организациями.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25.09.2019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09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Управленческие задачи в рамках организации внеурочной деятельности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определить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основные направления и ценностные основы воспитания и социализации обучающихся,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отработать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механизм, обеспечивающий выбор обучающимися внеурочных занятий в соответствии с их интересами и способностями,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теоретически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обосновать и разработать модель организации внеурочной деятельности учащихся, как части общего уклада школьной жизни,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определить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критерии оценки эффективности воспитательных воздействий в рамках внеурочной деятельности и апробировать разработанную модель в школе,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разработать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программы для реализации направлений внеурочной деятельности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овладеть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методами и формами организации внеурочной деятельности в соответствии с требованиями стандарта,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spc="-30" dirty="0" smtClean="0">
                <a:latin typeface="Times New Roman"/>
                <a:ea typeface="Times New Roman"/>
                <a:cs typeface="Times New Roman"/>
              </a:rPr>
              <a:t>эффективно </a:t>
            </a:r>
            <a:r>
              <a:rPr lang="ru-RU" sz="1600" spc="-30" dirty="0">
                <a:latin typeface="Times New Roman"/>
                <a:ea typeface="Times New Roman"/>
                <a:cs typeface="Times New Roman"/>
              </a:rPr>
              <a:t>использовать в школе учебно-методическую и материально- тех­ни­ческую базу, информационные ресурсы, собственный методический потенциал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разработать расписание</a:t>
            </a: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25.09.2019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9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800" b="1" dirty="0">
                <a:latin typeface="Times New Roman"/>
                <a:ea typeface="Times New Roman"/>
              </a:rPr>
              <a:t>Этапы создания системы внеурочной деятельности</a:t>
            </a:r>
            <a:br>
              <a:rPr lang="ru-RU" sz="2800" b="1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подбор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кадров, - определение модели организации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разработка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Положения о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разработка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программы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разработка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учебного плана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разработка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положения о рабочей программе курса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разработка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рабочих программ внеурочной деятельности,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заключение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договоров с УДО и учреждениями культуры и спорта,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изучение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интересов и потребностей обучающихся и их родителей.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EB3F-0C2C-4301-AD69-DB2393A45FD8}" type="datetime1">
              <a:rPr lang="ru-RU" smtClean="0"/>
              <a:pPr/>
              <a:t>25.09.2019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38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 descr="C:\_marinapot\rs\Публикации\2019\рабочая тетардь\Презентация1 -2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7"/>
          <a:stretch/>
        </p:blipFill>
        <p:spPr bwMode="auto">
          <a:xfrm>
            <a:off x="467544" y="404664"/>
            <a:ext cx="8208911" cy="60486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4206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Новая папка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643314"/>
            <a:ext cx="3500462" cy="1690879"/>
          </a:xfrm>
          <a:prstGeom prst="rect">
            <a:avLst/>
          </a:prstGeom>
          <a:noFill/>
        </p:spPr>
      </p:pic>
      <p:sp>
        <p:nvSpPr>
          <p:cNvPr id="5" name="object 28"/>
          <p:cNvSpPr txBox="1">
            <a:spLocks noGrp="1" noChangeArrowheads="1"/>
          </p:cNvSpPr>
          <p:nvPr>
            <p:ph idx="1"/>
          </p:nvPr>
        </p:nvSpPr>
        <p:spPr bwMode="auto">
          <a:xfrm>
            <a:off x="1214414" y="214290"/>
            <a:ext cx="6929486" cy="8361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square" lIns="0" tIns="5080" rIns="0" bIns="0" anchor="ctr">
            <a:spAutoFit/>
          </a:bodyPr>
          <a:lstStyle/>
          <a:p>
            <a:pPr marL="284163" algn="just">
              <a:spcBef>
                <a:spcPts val="38"/>
              </a:spcBef>
              <a:buNone/>
            </a:pPr>
            <a:r>
              <a:rPr lang="ru-RU" sz="1600" b="1" dirty="0" smtClean="0">
                <a:latin typeface="Arial Black" pitchFamily="34" charset="0"/>
              </a:rPr>
              <a:t> </a:t>
            </a:r>
            <a:r>
              <a:rPr lang="ru-RU" sz="1800" b="1" dirty="0" smtClean="0">
                <a:latin typeface="Arial Black" pitchFamily="34" charset="0"/>
              </a:rPr>
              <a:t>В </a:t>
            </a:r>
            <a:r>
              <a:rPr lang="ru-RU" sz="1800" b="1" dirty="0">
                <a:latin typeface="Arial Black" pitchFamily="34" charset="0"/>
              </a:rPr>
              <a:t>материалах </a:t>
            </a:r>
            <a:r>
              <a:rPr lang="ru-RU" sz="1800" b="1" dirty="0" smtClean="0">
                <a:latin typeface="Arial Black" pitchFamily="34" charset="0"/>
              </a:rPr>
              <a:t>ФГОС понятие «внеурочная</a:t>
            </a:r>
          </a:p>
          <a:p>
            <a:pPr marL="284163" algn="just">
              <a:spcBef>
                <a:spcPts val="38"/>
              </a:spcBef>
              <a:buNone/>
            </a:pPr>
            <a:r>
              <a:rPr lang="ru-RU" sz="1800" b="1" dirty="0" smtClean="0">
                <a:latin typeface="Arial Black" pitchFamily="34" charset="0"/>
              </a:rPr>
              <a:t> деятельность</a:t>
            </a:r>
            <a:r>
              <a:rPr lang="ru-RU" sz="1800" b="1" dirty="0">
                <a:latin typeface="Arial Black" pitchFamily="34" charset="0"/>
              </a:rPr>
              <a:t>» </a:t>
            </a:r>
            <a:r>
              <a:rPr lang="ru-RU" sz="1800" b="1" dirty="0" smtClean="0">
                <a:latin typeface="Arial Black" pitchFamily="34" charset="0"/>
              </a:rPr>
              <a:t>рассматривается  как</a:t>
            </a:r>
          </a:p>
          <a:p>
            <a:pPr marL="284163" algn="just">
              <a:spcBef>
                <a:spcPts val="38"/>
              </a:spcBef>
              <a:buNone/>
            </a:pPr>
            <a:r>
              <a:rPr lang="ru-RU" sz="1800" b="1" dirty="0" smtClean="0">
                <a:latin typeface="Arial Black" pitchFamily="34" charset="0"/>
              </a:rPr>
              <a:t> неотъемлемая часть образовательного процесса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7" name="object 18"/>
          <p:cNvSpPr>
            <a:spLocks noChangeArrowheads="1"/>
          </p:cNvSpPr>
          <p:nvPr/>
        </p:nvSpPr>
        <p:spPr bwMode="auto">
          <a:xfrm>
            <a:off x="428596" y="1428736"/>
            <a:ext cx="8358246" cy="2143140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500174"/>
            <a:ext cx="79296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/>
            <a:r>
              <a:rPr lang="ru-RU" sz="2000" b="1" dirty="0" smtClean="0">
                <a:latin typeface="Arial Black" pitchFamily="34" charset="0"/>
              </a:rPr>
              <a:t>Внеурочная деятельность  </a:t>
            </a:r>
            <a:r>
              <a:rPr lang="ru-RU" sz="2000" b="1" i="1" dirty="0" smtClean="0">
                <a:latin typeface="Arial Black" pitchFamily="34" charset="0"/>
              </a:rPr>
              <a:t>-</a:t>
            </a:r>
            <a:r>
              <a:rPr lang="ru-RU" sz="2000" b="1" i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Black" pitchFamily="34" charset="0"/>
              </a:rPr>
              <a:t>образовательная деятельность,  </a:t>
            </a:r>
            <a:r>
              <a:rPr lang="ru-RU" sz="2000" b="1" dirty="0" smtClean="0">
                <a:latin typeface="Arial Black" pitchFamily="34" charset="0"/>
              </a:rPr>
              <a:t>осуществляемая в формах, 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отличных от классно-урочной</a:t>
            </a:r>
            <a:r>
              <a:rPr lang="ru-RU" sz="2000" b="1" dirty="0" smtClean="0">
                <a:latin typeface="Arial Black" pitchFamily="34" charset="0"/>
              </a:rPr>
              <a:t>,  и направленная на достижение  планируемых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результатов  освоения основной  образовательной программы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10" name="object 18"/>
          <p:cNvSpPr>
            <a:spLocks noChangeArrowheads="1"/>
          </p:cNvSpPr>
          <p:nvPr/>
        </p:nvSpPr>
        <p:spPr bwMode="auto">
          <a:xfrm>
            <a:off x="358857" y="3643314"/>
            <a:ext cx="2714643" cy="2857520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7158" y="4286256"/>
            <a:ext cx="26388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Внеурочная </a:t>
            </a:r>
          </a:p>
          <a:p>
            <a:r>
              <a:rPr lang="ru-RU" dirty="0" smtClean="0">
                <a:latin typeface="Arial Black" pitchFamily="34" charset="0"/>
              </a:rPr>
              <a:t>деятельность-</a:t>
            </a:r>
          </a:p>
          <a:p>
            <a:r>
              <a:rPr lang="ru-RU" dirty="0" smtClean="0">
                <a:latin typeface="Arial Black" pitchFamily="34" charset="0"/>
              </a:rPr>
              <a:t>инновация </a:t>
            </a:r>
          </a:p>
          <a:p>
            <a:r>
              <a:rPr lang="ru-RU" dirty="0" smtClean="0">
                <a:latin typeface="Arial Black" pitchFamily="34" charset="0"/>
              </a:rPr>
              <a:t>ФГОС</a:t>
            </a:r>
          </a:p>
          <a:p>
            <a:endParaRPr lang="ru-RU" dirty="0">
              <a:latin typeface="Arial Black" pitchFamily="34" charset="0"/>
            </a:endParaRPr>
          </a:p>
        </p:txBody>
      </p:sp>
      <p:sp>
        <p:nvSpPr>
          <p:cNvPr id="12" name="object 18"/>
          <p:cNvSpPr>
            <a:spLocks noChangeArrowheads="1"/>
          </p:cNvSpPr>
          <p:nvPr/>
        </p:nvSpPr>
        <p:spPr bwMode="auto">
          <a:xfrm>
            <a:off x="6072198" y="3643314"/>
            <a:ext cx="2857521" cy="3071834"/>
          </a:xfrm>
          <a:custGeom>
            <a:avLst/>
            <a:gdLst>
              <a:gd name="T0" fmla="*/ 0 w 5977255"/>
              <a:gd name="T1" fmla="*/ 0 h 3570604"/>
              <a:gd name="T2" fmla="*/ 5977255 w 5977255"/>
              <a:gd name="T3" fmla="*/ 3570604 h 3570604"/>
            </a:gdLst>
            <a:ahLst/>
            <a:cxnLst>
              <a:cxn ang="0">
                <a:pos x="0" y="3570224"/>
              </a:cxn>
              <a:cxn ang="0">
                <a:pos x="5976874" y="3570224"/>
              </a:cxn>
              <a:cxn ang="0">
                <a:pos x="5976874" y="0"/>
              </a:cxn>
              <a:cxn ang="0">
                <a:pos x="0" y="0"/>
              </a:cxn>
              <a:cxn ang="0">
                <a:pos x="0" y="3570224"/>
              </a:cxn>
            </a:cxnLst>
            <a:rect l="T0" t="T1" r="T2" b="T3"/>
            <a:pathLst>
              <a:path w="5977255" h="3570604">
                <a:moveTo>
                  <a:pt x="0" y="3570224"/>
                </a:moveTo>
                <a:lnTo>
                  <a:pt x="5976874" y="3570224"/>
                </a:lnTo>
                <a:lnTo>
                  <a:pt x="5976874" y="0"/>
                </a:lnTo>
                <a:lnTo>
                  <a:pt x="0" y="0"/>
                </a:lnTo>
                <a:lnTo>
                  <a:pt x="0" y="3570224"/>
                </a:lnTo>
                <a:close/>
              </a:path>
            </a:pathLst>
          </a:custGeom>
          <a:noFill/>
          <a:ln w="57149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143603" y="3929066"/>
            <a:ext cx="28575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обеспечивает благоприятную адаптацию ребёнка в школе;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-улучшает условия для развития ребёнка;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-оптимизирует учебную нагрузку обучающихся;</a:t>
            </a: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-учитывает индивидуальные и возрастные особенности обучающихся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Выгнутая вниз стрелка 13"/>
          <p:cNvSpPr/>
          <p:nvPr/>
        </p:nvSpPr>
        <p:spPr bwMode="auto">
          <a:xfrm>
            <a:off x="3143240" y="5500702"/>
            <a:ext cx="2928958" cy="1143008"/>
          </a:xfrm>
          <a:prstGeom prst="curvedUpArrow">
            <a:avLst/>
          </a:prstGeom>
          <a:solidFill>
            <a:srgbClr val="9966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6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368152"/>
          </a:xfrm>
        </p:spPr>
        <p:txBody>
          <a:bodyPr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внеурочной деятельности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ru-RU" sz="1800" b="1" u="sng" dirty="0" smtClean="0"/>
              <a:t>Цель:</a:t>
            </a:r>
          </a:p>
          <a:p>
            <a:pPr marL="0" indent="0">
              <a:buNone/>
            </a:pPr>
            <a:r>
              <a:rPr lang="ru-RU" sz="1800" dirty="0">
                <a:latin typeface="Times New Roman"/>
                <a:ea typeface="Calibri"/>
              </a:rPr>
              <a:t>-</a:t>
            </a:r>
            <a:r>
              <a:rPr lang="ru-RU" sz="1800" dirty="0" smtClean="0">
                <a:latin typeface="Times New Roman"/>
                <a:ea typeface="Calibri"/>
              </a:rPr>
              <a:t>достижение </a:t>
            </a:r>
            <a:r>
              <a:rPr lang="ru-RU" sz="1800" dirty="0">
                <a:latin typeface="Times New Roman"/>
                <a:ea typeface="Calibri"/>
              </a:rPr>
              <a:t>личностных и </a:t>
            </a:r>
            <a:r>
              <a:rPr lang="ru-RU" sz="1800" dirty="0" err="1">
                <a:latin typeface="Times New Roman"/>
                <a:ea typeface="Calibri"/>
              </a:rPr>
              <a:t>метапредметных</a:t>
            </a:r>
            <a:r>
              <a:rPr lang="ru-RU" sz="1800" dirty="0">
                <a:latin typeface="Times New Roman"/>
                <a:ea typeface="Calibri"/>
              </a:rPr>
              <a:t> </a:t>
            </a:r>
            <a:r>
              <a:rPr lang="ru-RU" sz="1800" dirty="0" smtClean="0">
                <a:latin typeface="Times New Roman"/>
                <a:ea typeface="Calibri"/>
              </a:rPr>
              <a:t>результатов </a:t>
            </a:r>
            <a:r>
              <a:rPr lang="ru-RU" sz="1800" dirty="0">
                <a:latin typeface="Times New Roman"/>
                <a:ea typeface="Calibri"/>
              </a:rPr>
              <a:t>освоения основной образовательной программы</a:t>
            </a:r>
            <a:r>
              <a:rPr lang="ru-RU" sz="1800" dirty="0" smtClean="0">
                <a:latin typeface="Times New Roman"/>
                <a:ea typeface="Calibri"/>
              </a:rPr>
              <a:t>.</a:t>
            </a:r>
          </a:p>
          <a:p>
            <a:pPr marL="0" indent="0">
              <a:buNone/>
            </a:pPr>
            <a:r>
              <a:rPr lang="ru-RU" sz="1800" b="1" u="sng" dirty="0" smtClean="0">
                <a:latin typeface="Times New Roman"/>
              </a:rPr>
              <a:t>Задачи: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-выявление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интересов, способностей, склонностей, возможностей учащихся к различным видам деятельности;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развитие опыта творческой деятельности, творческих способностей;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развитие опыта неформального общения, взаимодействия, сотрудничества;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создание условий для индивидуального развития ребёнка в избранной сфере внеурочной деятельности;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- создание условий для реализации приобретённых знаний, умений и навыков;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 - расширение рамок общения в социуме.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43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555576"/>
          </a:xfrm>
        </p:spPr>
        <p:txBody>
          <a:bodyPr/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Times New Roman"/>
              </a:rPr>
              <a:t/>
            </a:r>
            <a:br>
              <a:rPr lang="ru-RU" sz="2800" b="1" dirty="0" smtClean="0">
                <a:latin typeface="Times New Roman"/>
                <a:ea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</a:rPr>
              <a:t>Особенности</a:t>
            </a:r>
            <a:br>
              <a:rPr lang="ru-RU" sz="2800" b="1" dirty="0" smtClean="0">
                <a:latin typeface="Times New Roman"/>
                <a:ea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</a:rPr>
              <a:t>внеурочной </a:t>
            </a:r>
            <a:r>
              <a:rPr lang="ru-RU" sz="2800" b="1" dirty="0">
                <a:latin typeface="Times New Roman"/>
                <a:ea typeface="Times New Roman"/>
              </a:rPr>
              <a:t>деятельности по </a:t>
            </a:r>
            <a:r>
              <a:rPr lang="ru-RU" sz="2800" b="1" dirty="0" smtClean="0">
                <a:latin typeface="Times New Roman"/>
                <a:ea typeface="Times New Roman"/>
              </a:rPr>
              <a:t>ФГОС</a:t>
            </a:r>
            <a:r>
              <a:rPr lang="ru-RU" sz="2800" b="1" dirty="0">
                <a:latin typeface="Times New Roman"/>
                <a:ea typeface="Times New Roman"/>
              </a:rPr>
              <a:t/>
            </a:r>
            <a:br>
              <a:rPr lang="ru-RU" sz="2800" b="1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968552"/>
          </a:xfrm>
        </p:spPr>
        <p:txBody>
          <a:bodyPr/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Тесная взаимосвязь с урочной деятельностью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Создание условий для самореализации и социализации школьников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540385" algn="l"/>
              </a:tabLs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Разработка и реализация программ по 5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направлениям: </a:t>
            </a:r>
            <a:r>
              <a:rPr lang="ru-RU" sz="2800" dirty="0" smtClean="0">
                <a:latin typeface="Times New Roman"/>
                <a:ea typeface="Times New Roman"/>
              </a:rPr>
              <a:t>спортивно-оздоровительное ,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общекультурное ,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общеинтеллектуальное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 духовно-нравственное </a:t>
            </a:r>
            <a:r>
              <a:rPr lang="ru-RU" sz="2800" dirty="0" smtClean="0">
                <a:latin typeface="Times New Roman"/>
                <a:ea typeface="Times New Roman"/>
              </a:rPr>
              <a:t>,</a:t>
            </a:r>
            <a:r>
              <a:rPr lang="ru-RU" sz="2800" dirty="0">
                <a:latin typeface="Times New Roman"/>
                <a:ea typeface="Times New Roman"/>
              </a:rPr>
              <a:t> социальное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6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 descr="C:\_marinapot\rs\Публикации\2019\рабочая тетардь\Презентация1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5" b="7676"/>
          <a:stretch/>
        </p:blipFill>
        <p:spPr bwMode="auto">
          <a:xfrm>
            <a:off x="539552" y="404664"/>
            <a:ext cx="7848872" cy="60486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782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 descr="C:\_marinapot\rs\Публикации\2019\рабочая тетардь\Презентация1 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5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Обязательным организационно-педагогическим условием осуществления внеурочной деятельности является проектирование маршрута личностного развития ученика, цель которого – формирование образовательной компетентности обучающегося.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Важнейшее и главное требование к педагогу, ведущему внеурочную деятельность, чтобы её организационные формы ни в коем случае не повторяли формы учебных занятий!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Меньше сидения, меньше школьных стен, никаких отметок, упрёков. Только успех, интерес, радость сегодняшнего дня и завтрашних открытий!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3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/>
                <a:ea typeface="Calibri"/>
              </a:rPr>
              <a:t>Нормативные документы, регламентирующие </a:t>
            </a:r>
            <a:r>
              <a:rPr lang="ru-RU" sz="2000" b="1" dirty="0">
                <a:latin typeface="Times New Roman"/>
                <a:ea typeface="Calibri"/>
              </a:rPr>
              <a:t>организацию внеурочной деятельности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Закон Российской Федерации «Об образовании» (в действующей редакции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Федеральный государственный образовательный стандарт начального общего образования (утвержден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6 октября 2009 г. № 373, зарегистрирован в Минюсте России 22 декабря 2009 г., регистрационный номер 17785) с изменениями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26 ноября 2010 г. № 1241, зарегистрированы в Минюсте России 4 февраля 2011 г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., регистрационный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номер 19707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Федеральные требования к образовательным учреждениям в части минимальной оснащенности учебного процесса и оборудования учебных помещений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России от 4 октября 2010 г. № 986, зарегистрированы в Минюсте России 3 февраля 2011 г., регистрационный номер 19682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СанПиН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2.4.2. 2821 – 10 «Санитарно-эпидемиологические требования к условиям и организации обучения в общеобразовательных учреждениях» (утверждены постановлением Главного государственного санитарного врача Российской Федерации от 29 декабря 2010 г. № 189, зарегистрированы в Минюсте России 3 марта 2011 г., регистрационный номер 19993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);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Санитарно-эпидемиологические правила и нормативы «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Санитарно-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эпидемиологические требования к учреждениям дополнительного образования СанПиН 2.4.4.1251-03» (утверждены постановлением Главного государственного санитарного врача Российской Федерации от 3 апреля 2003 г. № 27,зарегистрированы в Минюсте России 27 мая 2003 г., регистрационный номер 4594;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Федеральные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требования к образовательным учреждениям в части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охраны здоровья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обучающихся, воспитанников (утверждены приказом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Россииот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28 декабря 2010 г. № 2106, зарегистрированы в Минюсте России 2 февраля 2011 г., регистрационный номер 19676).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Концепция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духовно-нравственного воспитания российских школьников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2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/>
                <a:ea typeface="Calibri"/>
              </a:rPr>
              <a:t>Локальные </a:t>
            </a:r>
            <a:r>
              <a:rPr lang="ru-RU" sz="2400" b="1" dirty="0">
                <a:latin typeface="Times New Roman"/>
                <a:ea typeface="Calibri"/>
              </a:rPr>
              <a:t>акты </a:t>
            </a:r>
            <a:r>
              <a:rPr lang="ru-RU" sz="2400" b="1" dirty="0" smtClean="0">
                <a:latin typeface="Times New Roman"/>
                <a:ea typeface="Calibri"/>
              </a:rPr>
              <a:t>ОУ, обеспечивающего </a:t>
            </a:r>
            <a:r>
              <a:rPr lang="ru-RU" sz="2400" b="1" dirty="0">
                <a:latin typeface="Times New Roman"/>
                <a:ea typeface="Calibri"/>
              </a:rPr>
              <a:t>реализацию внеурочной деятельности в рамках ФГОС </a:t>
            </a:r>
            <a:r>
              <a:rPr lang="ru-RU" sz="2400" b="1" dirty="0" smtClean="0">
                <a:latin typeface="Times New Roman"/>
                <a:ea typeface="Calibri"/>
              </a:rPr>
              <a:t>ООО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Устав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Правила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внутреннего распорядка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учреждения с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учредителем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образовательного учреждения с родителями (законными представителями) </a:t>
            </a:r>
            <a:r>
              <a:rPr lang="ru-RU" sz="14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обучающихся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деятельности в образовательном учреждении общественных (в том числе детских и молодежных) организаций (объединений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формах самоуправления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Договор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сотрудничестве общеобразовательного учреждения и учреждений дополнительного образования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детей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группе продленного дня («школе полного дня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»)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Должностные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инструкции работников образовательного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учреждения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Приказы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утверждении рабочих программ учебных курсов, дисциплин (модулей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распределении стимулирующей части фонда оплаты труда работников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образовательного учреждения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оказании платных дополнительных образовательных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услуг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организации и проведении публичного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отчета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образовательного учреждения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Положения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 различных объектах инфраструктуры учреждения с учетом федеральных требований к образовательным учреждениям в части минимальной оснащенности учебного процесса и оборудования учебных помещений, например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: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Положение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об учебном кабинете.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 flipV="1">
            <a:off x="685800" y="6705600"/>
            <a:ext cx="1905000" cy="152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0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Безмятежность.pot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Безмятежность.pot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.pot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660</Words>
  <Application>Microsoft Office PowerPoint</Application>
  <PresentationFormat>Экран (4:3)</PresentationFormat>
  <Paragraphs>99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Безмятежность.pot</vt:lpstr>
      <vt:lpstr>Организация внеурочной деятельности как обязательное условие реализации федеральных государственных образовательных стандартов основного общего образования</vt:lpstr>
      <vt:lpstr>Презентация PowerPoint</vt:lpstr>
      <vt:lpstr>Цели и задачи внеурочной деятельности</vt:lpstr>
      <vt:lpstr> Особенности внеурочной деятельности по ФГОС </vt:lpstr>
      <vt:lpstr>Презентация PowerPoint</vt:lpstr>
      <vt:lpstr>Презентация PowerPoint</vt:lpstr>
      <vt:lpstr>Обратите внимание!</vt:lpstr>
      <vt:lpstr>Нормативные документы, регламентирующие организацию внеурочной деятельности</vt:lpstr>
      <vt:lpstr>Локальные акты ОУ, обеспечивающего реализацию внеурочной деятельности в рамках ФГОС ООО</vt:lpstr>
      <vt:lpstr>       Основные принципы организации внеурочной деятельности: </vt:lpstr>
      <vt:lpstr>Условия организации внеурочной деятельности </vt:lpstr>
      <vt:lpstr>Модели внеурочной деятельности</vt:lpstr>
      <vt:lpstr>Управленческие задачи в рамках организации внеурочной деятельности</vt:lpstr>
      <vt:lpstr>Этапы создания системы внеурочной деятельности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Учитель</dc:creator>
  <cp:lastModifiedBy>Zulf</cp:lastModifiedBy>
  <cp:revision>186</cp:revision>
  <cp:lastPrinted>2016-04-13T00:02:27Z</cp:lastPrinted>
  <dcterms:created xsi:type="dcterms:W3CDTF">2006-11-02T09:38:30Z</dcterms:created>
  <dcterms:modified xsi:type="dcterms:W3CDTF">2019-09-25T10:52:47Z</dcterms:modified>
</cp:coreProperties>
</file>